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C73600-9D64-4CDD-92F3-4A10B2D448E0}" v="17" dt="2018-10-26T01:00:22.0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10/26/2018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10/26/2018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10/26/2018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10/26/2018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10/26/2018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10/26/2018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10/26/2018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10/26/2018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4664CB4-B2D2-4732-AB2C-939321E99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D03168EC-D910-4109-8158-A433124BB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2EB50A5-ED88-4DB9-A0A0-1370FEEE6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3" y="1110053"/>
            <a:ext cx="663143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48156" y="1432223"/>
            <a:ext cx="5965470" cy="3357976"/>
          </a:xfrm>
        </p:spPr>
        <p:txBody>
          <a:bodyPr anchor="ctr">
            <a:normAutofit/>
          </a:bodyPr>
          <a:lstStyle/>
          <a:p>
            <a:pPr algn="ctr"/>
            <a:r>
              <a:rPr lang="en-US" sz="5600"/>
              <a:t>Official World Axe </a:t>
            </a:r>
            <a:r>
              <a:rPr lang="en-US" sz="5600">
                <a:latin typeface="Rockwell Condensed"/>
              </a:rPr>
              <a:t>throwing</a:t>
            </a:r>
            <a:r>
              <a:rPr lang="en-US" sz="5600" dirty="0"/>
              <a:t> </a:t>
            </a:r>
            <a:r>
              <a:rPr lang="en-US" sz="5600"/>
              <a:t>league game</a:t>
            </a:r>
          </a:p>
        </p:txBody>
      </p:sp>
      <p:sp>
        <p:nvSpPr>
          <p:cNvPr id="3" name="Subtitle 2"/>
          <p:cNvSpPr>
            <a:spLocks noGrp="1"/>
          </p:cNvSpPr>
          <p:nvPr>
            <p:ph type="subTitle" idx="1"/>
          </p:nvPr>
        </p:nvSpPr>
        <p:spPr>
          <a:xfrm>
            <a:off x="1248156" y="4790199"/>
            <a:ext cx="5965470" cy="668769"/>
          </a:xfrm>
        </p:spPr>
        <p:txBody>
          <a:bodyPr vert="horz" lIns="91440" tIns="45720" rIns="91440" bIns="45720" rtlCol="0" anchor="t">
            <a:normAutofit/>
          </a:bodyPr>
          <a:lstStyle/>
          <a:p>
            <a:r>
              <a:rPr lang="en-US" sz="2000">
                <a:solidFill>
                  <a:srgbClr val="000000"/>
                </a:solidFill>
                <a:latin typeface="Stencil"/>
              </a:rPr>
              <a:t>For Apple iOS</a:t>
            </a:r>
          </a:p>
        </p:txBody>
      </p:sp>
      <p:pic>
        <p:nvPicPr>
          <p:cNvPr id="16" name="Picture 21" descr="A close up of a sign&#10;&#10;Description generated with high confidence">
            <a:extLst>
              <a:ext uri="{FF2B5EF4-FFF2-40B4-BE49-F238E27FC236}">
                <a16:creationId xmlns:a16="http://schemas.microsoft.com/office/drawing/2014/main" id="{79781597-74F5-4A70-A4EE-315C150C2ADC}"/>
              </a:ext>
            </a:extLst>
          </p:cNvPr>
          <p:cNvPicPr>
            <a:picLocks noChangeAspect="1"/>
          </p:cNvPicPr>
          <p:nvPr/>
        </p:nvPicPr>
        <p:blipFill>
          <a:blip r:embed="rId5"/>
          <a:stretch>
            <a:fillRect/>
          </a:stretch>
        </p:blipFill>
        <p:spPr>
          <a:xfrm>
            <a:off x="7855117" y="2065060"/>
            <a:ext cx="3416725" cy="2690670"/>
          </a:xfrm>
          <a:prstGeom prst="rect">
            <a:avLst/>
          </a:prstGeom>
        </p:spPr>
      </p:pic>
      <p:sp>
        <p:nvSpPr>
          <p:cNvPr id="32" name="Rectangle 31">
            <a:extLst>
              <a:ext uri="{FF2B5EF4-FFF2-40B4-BE49-F238E27FC236}">
                <a16:creationId xmlns:a16="http://schemas.microsoft.com/office/drawing/2014/main" id="{0AA47C27-8894-42A7-8D01-C902DA9B7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B4BD81D-EAC7-4C48-A5FD-A1156EC84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5" name="Oval 34">
              <a:extLst>
                <a:ext uri="{FF2B5EF4-FFF2-40B4-BE49-F238E27FC236}">
                  <a16:creationId xmlns:a16="http://schemas.microsoft.com/office/drawing/2014/main" id="{9CAF43F4-8892-4C5D-A8ED-C423F5175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6" name="Oval 35">
              <a:extLst>
                <a:ext uri="{FF2B5EF4-FFF2-40B4-BE49-F238E27FC236}">
                  <a16:creationId xmlns:a16="http://schemas.microsoft.com/office/drawing/2014/main" id="{2D028E2F-5F35-49A4-86F5-81814931EB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793463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lose up of a bench&#10;&#10;Description generated with high confidence">
            <a:extLst>
              <a:ext uri="{FF2B5EF4-FFF2-40B4-BE49-F238E27FC236}">
                <a16:creationId xmlns:a16="http://schemas.microsoft.com/office/drawing/2014/main" id="{E078AC28-F8D7-426D-ACC3-13445002A081}"/>
              </a:ext>
            </a:extLst>
          </p:cNvPr>
          <p:cNvPicPr>
            <a:picLocks noChangeAspect="1"/>
          </p:cNvPicPr>
          <p:nvPr/>
        </p:nvPicPr>
        <p:blipFill rotWithShape="1">
          <a:blip r:embed="rId2"/>
          <a:srcRect l="1333" r="1" b="1"/>
          <a:stretch/>
        </p:blipFill>
        <p:spPr>
          <a:xfrm>
            <a:off x="20" y="10"/>
            <a:ext cx="12191980" cy="6857989"/>
          </a:xfrm>
          <a:prstGeom prst="rect">
            <a:avLst/>
          </a:prstGeom>
        </p:spPr>
      </p:pic>
      <p:sp>
        <p:nvSpPr>
          <p:cNvPr id="9" name="Rectangle 8">
            <a:extLst>
              <a:ext uri="{FF2B5EF4-FFF2-40B4-BE49-F238E27FC236}">
                <a16:creationId xmlns:a16="http://schemas.microsoft.com/office/drawing/2014/main" id="{F79FF99C-BAA9-404F-9C96-6DD456B4F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C44AFD-C72D-4D9C-84C6-73E615CE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29859-5CDA-48B3-B68C-44E2E58C08AE}"/>
              </a:ext>
            </a:extLst>
          </p:cNvPr>
          <p:cNvSpPr>
            <a:spLocks noGrp="1"/>
          </p:cNvSpPr>
          <p:nvPr>
            <p:ph type="title"/>
          </p:nvPr>
        </p:nvSpPr>
        <p:spPr>
          <a:xfrm>
            <a:off x="232485" y="-1038"/>
            <a:ext cx="10058400" cy="1609344"/>
          </a:xfrm>
        </p:spPr>
        <p:txBody>
          <a:bodyPr anchor="ctr">
            <a:normAutofit/>
          </a:bodyPr>
          <a:lstStyle/>
          <a:p>
            <a:r>
              <a:rPr lang="en-US">
                <a:solidFill>
                  <a:schemeClr val="tx1"/>
                </a:solidFill>
                <a:latin typeface="Rockwell Condensed"/>
              </a:rPr>
              <a:t>Road to the championship</a:t>
            </a:r>
          </a:p>
        </p:txBody>
      </p:sp>
      <p:sp>
        <p:nvSpPr>
          <p:cNvPr id="3" name="Content Placeholder 2">
            <a:extLst>
              <a:ext uri="{FF2B5EF4-FFF2-40B4-BE49-F238E27FC236}">
                <a16:creationId xmlns:a16="http://schemas.microsoft.com/office/drawing/2014/main" id="{A2AD3C21-869F-41FD-A8B8-C3F821CBE2E5}"/>
              </a:ext>
            </a:extLst>
          </p:cNvPr>
          <p:cNvSpPr>
            <a:spLocks noGrp="1"/>
          </p:cNvSpPr>
          <p:nvPr>
            <p:ph idx="1"/>
          </p:nvPr>
        </p:nvSpPr>
        <p:spPr>
          <a:xfrm>
            <a:off x="232485" y="1568749"/>
            <a:ext cx="10058400" cy="4050792"/>
          </a:xfrm>
        </p:spPr>
        <p:txBody>
          <a:bodyPr vert="horz" lIns="91440" tIns="45720" rIns="91440" bIns="45720" rtlCol="0" anchor="t">
            <a:normAutofit/>
          </a:bodyPr>
          <a:lstStyle/>
          <a:p>
            <a:r>
              <a:rPr lang="en-US" dirty="0"/>
              <a:t>Concept</a:t>
            </a:r>
          </a:p>
          <a:p>
            <a:r>
              <a:rPr lang="en-US" dirty="0"/>
              <a:t>Objective</a:t>
            </a:r>
          </a:p>
          <a:p>
            <a:r>
              <a:rPr lang="en-US" dirty="0"/>
              <a:t>Gameplay</a:t>
            </a:r>
          </a:p>
          <a:p>
            <a:r>
              <a:rPr lang="en-US" dirty="0"/>
              <a:t>Development Time</a:t>
            </a:r>
          </a:p>
          <a:p>
            <a:r>
              <a:rPr lang="en-US" dirty="0"/>
              <a:t>Summary &amp; Capitalization </a:t>
            </a:r>
          </a:p>
        </p:txBody>
      </p:sp>
      <p:grpSp>
        <p:nvGrpSpPr>
          <p:cNvPr id="13" name="Group 12">
            <a:extLst>
              <a:ext uri="{FF2B5EF4-FFF2-40B4-BE49-F238E27FC236}">
                <a16:creationId xmlns:a16="http://schemas.microsoft.com/office/drawing/2014/main" id="{1D25B14F-36E0-41E8-956F-CABEF1ADD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4AFB9EA5-DE4D-4E6B-A302-F55174E4B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E44092F4-4D9B-4D0A-8832-C29E786F8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85777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078A-3E20-4E71-A8D9-AC3E5A63CF00}"/>
              </a:ext>
            </a:extLst>
          </p:cNvPr>
          <p:cNvSpPr>
            <a:spLocks noGrp="1"/>
          </p:cNvSpPr>
          <p:nvPr>
            <p:ph type="title"/>
          </p:nvPr>
        </p:nvSpPr>
        <p:spPr/>
        <p:txBody>
          <a:bodyPr/>
          <a:lstStyle/>
          <a:p>
            <a:r>
              <a:rPr lang="en-US"/>
              <a:t>Concept</a:t>
            </a:r>
          </a:p>
        </p:txBody>
      </p:sp>
      <p:sp>
        <p:nvSpPr>
          <p:cNvPr id="3" name="Content Placeholder 2">
            <a:extLst>
              <a:ext uri="{FF2B5EF4-FFF2-40B4-BE49-F238E27FC236}">
                <a16:creationId xmlns:a16="http://schemas.microsoft.com/office/drawing/2014/main" id="{25C2CB39-6DB6-41B0-943B-C5DB1CA4BB87}"/>
              </a:ext>
            </a:extLst>
          </p:cNvPr>
          <p:cNvSpPr>
            <a:spLocks noGrp="1"/>
          </p:cNvSpPr>
          <p:nvPr>
            <p:ph idx="1"/>
          </p:nvPr>
        </p:nvSpPr>
        <p:spPr>
          <a:xfrm>
            <a:off x="1069848" y="2104661"/>
            <a:ext cx="10058400" cy="475254"/>
          </a:xfrm>
        </p:spPr>
        <p:txBody>
          <a:bodyPr vert="horz" lIns="91440" tIns="45720" rIns="91440" bIns="45720" rtlCol="0" anchor="t">
            <a:normAutofit/>
          </a:bodyPr>
          <a:lstStyle/>
          <a:p>
            <a:r>
              <a:rPr lang="en-US"/>
              <a:t>A game of axe throwing – the new sport that's sweeping the nation</a:t>
            </a:r>
          </a:p>
          <a:p>
            <a:endParaRPr lang="en-US" dirty="0"/>
          </a:p>
        </p:txBody>
      </p:sp>
      <p:sp>
        <p:nvSpPr>
          <p:cNvPr id="7" name="Content Placeholder 2">
            <a:extLst>
              <a:ext uri="{FF2B5EF4-FFF2-40B4-BE49-F238E27FC236}">
                <a16:creationId xmlns:a16="http://schemas.microsoft.com/office/drawing/2014/main" id="{09B0989A-D770-4BA2-B9A3-144777ACE7A1}"/>
              </a:ext>
            </a:extLst>
          </p:cNvPr>
          <p:cNvSpPr txBox="1">
            <a:spLocks/>
          </p:cNvSpPr>
          <p:nvPr/>
        </p:nvSpPr>
        <p:spPr>
          <a:xfrm>
            <a:off x="1071523" y="2784599"/>
            <a:ext cx="10058400" cy="47525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Solely on mobile, it will cater to both the casual and dedicated gamer</a:t>
            </a:r>
          </a:p>
          <a:p>
            <a:pPr marL="0" indent="0">
              <a:buNone/>
            </a:pPr>
            <a:endParaRPr lang="en-US" dirty="0"/>
          </a:p>
          <a:p>
            <a:endParaRPr lang="en-US" dirty="0"/>
          </a:p>
        </p:txBody>
      </p:sp>
      <p:sp>
        <p:nvSpPr>
          <p:cNvPr id="9" name="Content Placeholder 2">
            <a:extLst>
              <a:ext uri="{FF2B5EF4-FFF2-40B4-BE49-F238E27FC236}">
                <a16:creationId xmlns:a16="http://schemas.microsoft.com/office/drawing/2014/main" id="{B26E101C-BA7A-4705-A1BD-A3936CA483BB}"/>
              </a:ext>
            </a:extLst>
          </p:cNvPr>
          <p:cNvSpPr txBox="1">
            <a:spLocks/>
          </p:cNvSpPr>
          <p:nvPr/>
        </p:nvSpPr>
        <p:spPr>
          <a:xfrm>
            <a:off x="1073198" y="3439418"/>
            <a:ext cx="10058400" cy="768330"/>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Implementing an online leaderboard so players can compete against each other worldwide</a:t>
            </a:r>
          </a:p>
          <a:p>
            <a:pPr marL="0" indent="0">
              <a:buNone/>
            </a:pPr>
            <a:endParaRPr lang="en-US" dirty="0"/>
          </a:p>
          <a:p>
            <a:endParaRPr lang="en-US" dirty="0"/>
          </a:p>
        </p:txBody>
      </p:sp>
      <p:sp>
        <p:nvSpPr>
          <p:cNvPr id="11" name="Content Placeholder 2">
            <a:extLst>
              <a:ext uri="{FF2B5EF4-FFF2-40B4-BE49-F238E27FC236}">
                <a16:creationId xmlns:a16="http://schemas.microsoft.com/office/drawing/2014/main" id="{9B9634DB-0206-464B-98CA-8F9423A162A2}"/>
              </a:ext>
            </a:extLst>
          </p:cNvPr>
          <p:cNvSpPr txBox="1">
            <a:spLocks/>
          </p:cNvSpPr>
          <p:nvPr/>
        </p:nvSpPr>
        <p:spPr>
          <a:xfrm>
            <a:off x="1074873" y="4462675"/>
            <a:ext cx="10058400" cy="768330"/>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This game idea applies the same fundamental approachability that anyone can throw axes and have fun. It will fall in line with the ideals of the World Axe Throwing League and connect similar minded people worldwide to foster competitive gaming</a:t>
            </a:r>
          </a:p>
          <a:p>
            <a:pPr marL="0" indent="0">
              <a:buNone/>
            </a:pPr>
            <a:endParaRPr lang="en-US" dirty="0"/>
          </a:p>
          <a:p>
            <a:endParaRPr lang="en-US" dirty="0"/>
          </a:p>
        </p:txBody>
      </p:sp>
    </p:spTree>
    <p:extLst>
      <p:ext uri="{BB962C8B-B14F-4D97-AF65-F5344CB8AC3E}">
        <p14:creationId xmlns:p14="http://schemas.microsoft.com/office/powerpoint/2010/main" val="8343426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CC1-2908-435D-AFF4-B4155406D22A}"/>
              </a:ext>
            </a:extLst>
          </p:cNvPr>
          <p:cNvSpPr>
            <a:spLocks noGrp="1"/>
          </p:cNvSpPr>
          <p:nvPr>
            <p:ph type="title"/>
          </p:nvPr>
        </p:nvSpPr>
        <p:spPr/>
        <p:txBody>
          <a:bodyPr/>
          <a:lstStyle/>
          <a:p>
            <a:r>
              <a:rPr lang="en-US"/>
              <a:t>Objective</a:t>
            </a:r>
          </a:p>
        </p:txBody>
      </p:sp>
      <p:sp>
        <p:nvSpPr>
          <p:cNvPr id="3" name="Content Placeholder 2">
            <a:extLst>
              <a:ext uri="{FF2B5EF4-FFF2-40B4-BE49-F238E27FC236}">
                <a16:creationId xmlns:a16="http://schemas.microsoft.com/office/drawing/2014/main" id="{D4975CC1-8777-442E-9F6B-8E42B574EB2A}"/>
              </a:ext>
            </a:extLst>
          </p:cNvPr>
          <p:cNvSpPr>
            <a:spLocks noGrp="1"/>
          </p:cNvSpPr>
          <p:nvPr>
            <p:ph idx="1"/>
          </p:nvPr>
        </p:nvSpPr>
        <p:spPr>
          <a:xfrm>
            <a:off x="1069848" y="1870199"/>
            <a:ext cx="10058400" cy="667847"/>
          </a:xfrm>
        </p:spPr>
        <p:txBody>
          <a:bodyPr vert="horz" lIns="91440" tIns="45720" rIns="91440" bIns="45720" rtlCol="0" anchor="t">
            <a:normAutofit/>
          </a:bodyPr>
          <a:lstStyle/>
          <a:p>
            <a:r>
              <a:rPr lang="en-US"/>
              <a:t>To create a fun, addicting game by means of a unique activity mimicked in the virtual realm.</a:t>
            </a:r>
          </a:p>
          <a:p>
            <a:endParaRPr lang="en-US" dirty="0"/>
          </a:p>
        </p:txBody>
      </p:sp>
      <p:sp>
        <p:nvSpPr>
          <p:cNvPr id="5" name="Content Placeholder 2">
            <a:extLst>
              <a:ext uri="{FF2B5EF4-FFF2-40B4-BE49-F238E27FC236}">
                <a16:creationId xmlns:a16="http://schemas.microsoft.com/office/drawing/2014/main" id="{B87D29D7-0DD9-4F25-AB8B-E815E631161E}"/>
              </a:ext>
            </a:extLst>
          </p:cNvPr>
          <p:cNvSpPr txBox="1">
            <a:spLocks/>
          </p:cNvSpPr>
          <p:nvPr/>
        </p:nvSpPr>
        <p:spPr>
          <a:xfrm>
            <a:off x="1071523" y="2675742"/>
            <a:ext cx="10058400" cy="66784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The goal for this game is to provide niche entertainment by means of action, competitiveness, skill development and active customization.</a:t>
            </a:r>
          </a:p>
          <a:p>
            <a:endParaRPr lang="en-US" dirty="0"/>
          </a:p>
        </p:txBody>
      </p:sp>
      <p:sp>
        <p:nvSpPr>
          <p:cNvPr id="6" name="Content Placeholder 2">
            <a:extLst>
              <a:ext uri="{FF2B5EF4-FFF2-40B4-BE49-F238E27FC236}">
                <a16:creationId xmlns:a16="http://schemas.microsoft.com/office/drawing/2014/main" id="{EC9253B5-B963-43A8-B76A-27007B502844}"/>
              </a:ext>
            </a:extLst>
          </p:cNvPr>
          <p:cNvSpPr txBox="1">
            <a:spLocks/>
          </p:cNvSpPr>
          <p:nvPr/>
        </p:nvSpPr>
        <p:spPr>
          <a:xfrm>
            <a:off x="1071522" y="3496357"/>
            <a:ext cx="10058400" cy="66784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Some proposed features for this game include:</a:t>
            </a:r>
          </a:p>
          <a:p>
            <a:pPr>
              <a:spcAft>
                <a:spcPts val="0"/>
              </a:spcAft>
            </a:pPr>
            <a:endParaRPr lang="en-US" dirty="0"/>
          </a:p>
        </p:txBody>
      </p:sp>
      <p:sp>
        <p:nvSpPr>
          <p:cNvPr id="7" name="Content Placeholder 2">
            <a:extLst>
              <a:ext uri="{FF2B5EF4-FFF2-40B4-BE49-F238E27FC236}">
                <a16:creationId xmlns:a16="http://schemas.microsoft.com/office/drawing/2014/main" id="{136BDF1D-B447-4F6E-B800-23A0AD196FEA}"/>
              </a:ext>
            </a:extLst>
          </p:cNvPr>
          <p:cNvSpPr txBox="1">
            <a:spLocks/>
          </p:cNvSpPr>
          <p:nvPr/>
        </p:nvSpPr>
        <p:spPr>
          <a:xfrm>
            <a:off x="1716291" y="4049016"/>
            <a:ext cx="7353719" cy="49200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a:t>Competitive Leaderboards and Face-Offs</a:t>
            </a:r>
            <a:endParaRPr lang="en-US" sz="1800" dirty="0"/>
          </a:p>
          <a:p>
            <a:pPr>
              <a:spcAft>
                <a:spcPts val="0"/>
              </a:spcAft>
            </a:pPr>
            <a:endParaRPr lang="en-US" dirty="0"/>
          </a:p>
        </p:txBody>
      </p:sp>
      <p:sp>
        <p:nvSpPr>
          <p:cNvPr id="8" name="Content Placeholder 2">
            <a:extLst>
              <a:ext uri="{FF2B5EF4-FFF2-40B4-BE49-F238E27FC236}">
                <a16:creationId xmlns:a16="http://schemas.microsoft.com/office/drawing/2014/main" id="{8245DCEF-F30B-4C21-B806-A3E5372FAE65}"/>
              </a:ext>
            </a:extLst>
          </p:cNvPr>
          <p:cNvSpPr txBox="1">
            <a:spLocks/>
          </p:cNvSpPr>
          <p:nvPr/>
        </p:nvSpPr>
        <p:spPr>
          <a:xfrm>
            <a:off x="1716290" y="4534686"/>
            <a:ext cx="7353719" cy="492001"/>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a:t>Unlockable axes, environments and themes – may be purchased with in game currency or in-app purchases ;)</a:t>
            </a:r>
            <a:endParaRPr lang="en-US" sz="1800" dirty="0"/>
          </a:p>
          <a:p>
            <a:pPr>
              <a:spcAft>
                <a:spcPts val="0"/>
              </a:spcAft>
            </a:pPr>
            <a:endParaRPr lang="en-US" dirty="0"/>
          </a:p>
        </p:txBody>
      </p:sp>
      <p:sp>
        <p:nvSpPr>
          <p:cNvPr id="9" name="Content Placeholder 2">
            <a:extLst>
              <a:ext uri="{FF2B5EF4-FFF2-40B4-BE49-F238E27FC236}">
                <a16:creationId xmlns:a16="http://schemas.microsoft.com/office/drawing/2014/main" id="{D812C232-63DF-4CAD-A3D7-0D4278F539BD}"/>
              </a:ext>
            </a:extLst>
          </p:cNvPr>
          <p:cNvSpPr txBox="1">
            <a:spLocks/>
          </p:cNvSpPr>
          <p:nvPr/>
        </p:nvSpPr>
        <p:spPr>
          <a:xfrm>
            <a:off x="1716289" y="5087344"/>
            <a:ext cx="7353719" cy="49200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a:t>3 different game modes: Tournament Play, Face-Off and Practice.</a:t>
            </a:r>
            <a:endParaRPr lang="en-US" sz="1800" dirty="0"/>
          </a:p>
          <a:p>
            <a:pPr>
              <a:spcAft>
                <a:spcPts val="0"/>
              </a:spcAft>
            </a:pPr>
            <a:endParaRPr lang="en-US" dirty="0"/>
          </a:p>
        </p:txBody>
      </p:sp>
      <p:sp>
        <p:nvSpPr>
          <p:cNvPr id="10" name="Content Placeholder 2">
            <a:extLst>
              <a:ext uri="{FF2B5EF4-FFF2-40B4-BE49-F238E27FC236}">
                <a16:creationId xmlns:a16="http://schemas.microsoft.com/office/drawing/2014/main" id="{63176144-DE84-4558-B700-9E4FB7D6DAB7}"/>
              </a:ext>
            </a:extLst>
          </p:cNvPr>
          <p:cNvSpPr txBox="1">
            <a:spLocks/>
          </p:cNvSpPr>
          <p:nvPr/>
        </p:nvSpPr>
        <p:spPr>
          <a:xfrm>
            <a:off x="1716288" y="5648376"/>
            <a:ext cx="7353719" cy="492001"/>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a:t>There is a plethora of other modes and an endless amount of unlockable concepts to keep this game alive for years to come</a:t>
            </a:r>
            <a:endParaRPr lang="en-US" sz="1800" dirty="0"/>
          </a:p>
          <a:p>
            <a:pPr>
              <a:spcAft>
                <a:spcPts val="0"/>
              </a:spcAft>
            </a:pPr>
            <a:endParaRPr lang="en-US" dirty="0"/>
          </a:p>
        </p:txBody>
      </p:sp>
    </p:spTree>
    <p:extLst>
      <p:ext uri="{BB962C8B-B14F-4D97-AF65-F5344CB8AC3E}">
        <p14:creationId xmlns:p14="http://schemas.microsoft.com/office/powerpoint/2010/main" val="25584127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CC1-2908-435D-AFF4-B4155406D22A}"/>
              </a:ext>
            </a:extLst>
          </p:cNvPr>
          <p:cNvSpPr>
            <a:spLocks noGrp="1"/>
          </p:cNvSpPr>
          <p:nvPr>
            <p:ph type="title"/>
          </p:nvPr>
        </p:nvSpPr>
        <p:spPr/>
        <p:txBody>
          <a:bodyPr/>
          <a:lstStyle/>
          <a:p>
            <a:r>
              <a:rPr lang="en-US"/>
              <a:t>Gameplay</a:t>
            </a:r>
          </a:p>
        </p:txBody>
      </p:sp>
      <p:sp>
        <p:nvSpPr>
          <p:cNvPr id="3" name="Content Placeholder 2">
            <a:extLst>
              <a:ext uri="{FF2B5EF4-FFF2-40B4-BE49-F238E27FC236}">
                <a16:creationId xmlns:a16="http://schemas.microsoft.com/office/drawing/2014/main" id="{D4975CC1-8777-442E-9F6B-8E42B574EB2A}"/>
              </a:ext>
            </a:extLst>
          </p:cNvPr>
          <p:cNvSpPr>
            <a:spLocks noGrp="1"/>
          </p:cNvSpPr>
          <p:nvPr>
            <p:ph idx="1"/>
          </p:nvPr>
        </p:nvSpPr>
        <p:spPr>
          <a:xfrm>
            <a:off x="1069848" y="1870199"/>
            <a:ext cx="10058400" cy="667847"/>
          </a:xfrm>
        </p:spPr>
        <p:txBody>
          <a:bodyPr vert="horz" lIns="91440" tIns="45720" rIns="91440" bIns="45720" rtlCol="0" anchor="t">
            <a:normAutofit/>
          </a:bodyPr>
          <a:lstStyle/>
          <a:p>
            <a:r>
              <a:rPr lang="en-US"/>
              <a:t>This game will emulate the real game: like Darts but with Axes</a:t>
            </a:r>
            <a:endParaRPr lang="en-US" dirty="0"/>
          </a:p>
          <a:p>
            <a:endParaRPr lang="en-US" dirty="0"/>
          </a:p>
        </p:txBody>
      </p:sp>
      <p:sp>
        <p:nvSpPr>
          <p:cNvPr id="5" name="Content Placeholder 2">
            <a:extLst>
              <a:ext uri="{FF2B5EF4-FFF2-40B4-BE49-F238E27FC236}">
                <a16:creationId xmlns:a16="http://schemas.microsoft.com/office/drawing/2014/main" id="{B87D29D7-0DD9-4F25-AB8B-E815E631161E}"/>
              </a:ext>
            </a:extLst>
          </p:cNvPr>
          <p:cNvSpPr txBox="1">
            <a:spLocks/>
          </p:cNvSpPr>
          <p:nvPr/>
        </p:nvSpPr>
        <p:spPr>
          <a:xfrm>
            <a:off x="1071523" y="2491522"/>
            <a:ext cx="10058400" cy="66784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Swipe controls – think 'paper toss' on mobile platforms!</a:t>
            </a:r>
          </a:p>
          <a:p>
            <a:endParaRPr lang="en-US" dirty="0"/>
          </a:p>
          <a:p>
            <a:endParaRPr lang="en-US" dirty="0"/>
          </a:p>
        </p:txBody>
      </p:sp>
      <p:sp>
        <p:nvSpPr>
          <p:cNvPr id="6" name="Content Placeholder 2">
            <a:extLst>
              <a:ext uri="{FF2B5EF4-FFF2-40B4-BE49-F238E27FC236}">
                <a16:creationId xmlns:a16="http://schemas.microsoft.com/office/drawing/2014/main" id="{EC9253B5-B963-43A8-B76A-27007B502844}"/>
              </a:ext>
            </a:extLst>
          </p:cNvPr>
          <p:cNvSpPr txBox="1">
            <a:spLocks/>
          </p:cNvSpPr>
          <p:nvPr/>
        </p:nvSpPr>
        <p:spPr>
          <a:xfrm>
            <a:off x="1071522" y="3153038"/>
            <a:ext cx="10058400" cy="66784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Once you run out of axes to throw, the round is over</a:t>
            </a:r>
            <a:endParaRPr lang="en-US" dirty="0"/>
          </a:p>
          <a:p>
            <a:pPr>
              <a:spcAft>
                <a:spcPts val="0"/>
              </a:spcAft>
            </a:pPr>
            <a:endParaRPr lang="en-US" dirty="0"/>
          </a:p>
        </p:txBody>
      </p:sp>
      <p:sp>
        <p:nvSpPr>
          <p:cNvPr id="4" name="Content Placeholder 2">
            <a:extLst>
              <a:ext uri="{FF2B5EF4-FFF2-40B4-BE49-F238E27FC236}">
                <a16:creationId xmlns:a16="http://schemas.microsoft.com/office/drawing/2014/main" id="{2E720D31-9132-4525-9064-190EF1F85426}"/>
              </a:ext>
            </a:extLst>
          </p:cNvPr>
          <p:cNvSpPr txBox="1">
            <a:spLocks/>
          </p:cNvSpPr>
          <p:nvPr/>
        </p:nvSpPr>
        <p:spPr>
          <a:xfrm>
            <a:off x="1073197" y="3858097"/>
            <a:ext cx="10058400" cy="66784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Your score is tallied in a local all-time high score, and scores by season to compare against the world leaderboards</a:t>
            </a:r>
            <a:endParaRPr lang="en-US" dirty="0"/>
          </a:p>
          <a:p>
            <a:pPr>
              <a:spcAft>
                <a:spcPts val="0"/>
              </a:spcAft>
            </a:pPr>
            <a:endParaRPr lang="en-US" dirty="0"/>
          </a:p>
        </p:txBody>
      </p:sp>
      <p:sp>
        <p:nvSpPr>
          <p:cNvPr id="13" name="Content Placeholder 2">
            <a:extLst>
              <a:ext uri="{FF2B5EF4-FFF2-40B4-BE49-F238E27FC236}">
                <a16:creationId xmlns:a16="http://schemas.microsoft.com/office/drawing/2014/main" id="{1E6670BD-58E6-4776-B737-F7CD5F7DB91E}"/>
              </a:ext>
            </a:extLst>
          </p:cNvPr>
          <p:cNvSpPr txBox="1">
            <a:spLocks/>
          </p:cNvSpPr>
          <p:nvPr/>
        </p:nvSpPr>
        <p:spPr>
          <a:xfrm>
            <a:off x="1074872" y="4831112"/>
            <a:ext cx="10058400" cy="66784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After each round, the environment slightly changes to reduce play fatigue</a:t>
            </a:r>
            <a:endParaRPr lang="en-US" dirty="0"/>
          </a:p>
          <a:p>
            <a:pPr>
              <a:spcAft>
                <a:spcPts val="0"/>
              </a:spcAft>
            </a:pPr>
            <a:endParaRPr lang="en-US" dirty="0"/>
          </a:p>
        </p:txBody>
      </p:sp>
    </p:spTree>
    <p:extLst>
      <p:ext uri="{BB962C8B-B14F-4D97-AF65-F5344CB8AC3E}">
        <p14:creationId xmlns:p14="http://schemas.microsoft.com/office/powerpoint/2010/main" val="14375579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CC1-2908-435D-AFF4-B4155406D22A}"/>
              </a:ext>
            </a:extLst>
          </p:cNvPr>
          <p:cNvSpPr>
            <a:spLocks noGrp="1"/>
          </p:cNvSpPr>
          <p:nvPr>
            <p:ph type="title"/>
          </p:nvPr>
        </p:nvSpPr>
        <p:spPr/>
        <p:txBody>
          <a:bodyPr/>
          <a:lstStyle/>
          <a:p>
            <a:r>
              <a:rPr lang="en-US">
                <a:latin typeface="Rockwell Condensed"/>
              </a:rPr>
              <a:t>Development Time</a:t>
            </a:r>
            <a:endParaRPr lang="en-US" dirty="0">
              <a:latin typeface="Rockwell Condensed"/>
            </a:endParaRPr>
          </a:p>
        </p:txBody>
      </p:sp>
      <p:sp>
        <p:nvSpPr>
          <p:cNvPr id="3" name="Content Placeholder 2">
            <a:extLst>
              <a:ext uri="{FF2B5EF4-FFF2-40B4-BE49-F238E27FC236}">
                <a16:creationId xmlns:a16="http://schemas.microsoft.com/office/drawing/2014/main" id="{D4975CC1-8777-442E-9F6B-8E42B574EB2A}"/>
              </a:ext>
            </a:extLst>
          </p:cNvPr>
          <p:cNvSpPr>
            <a:spLocks noGrp="1"/>
          </p:cNvSpPr>
          <p:nvPr>
            <p:ph idx="1"/>
          </p:nvPr>
        </p:nvSpPr>
        <p:spPr>
          <a:xfrm>
            <a:off x="1069848" y="2816418"/>
            <a:ext cx="10058400" cy="667847"/>
          </a:xfrm>
        </p:spPr>
        <p:txBody>
          <a:bodyPr vert="horz" lIns="91440" tIns="45720" rIns="91440" bIns="45720" rtlCol="0" anchor="t">
            <a:normAutofit/>
          </a:bodyPr>
          <a:lstStyle/>
          <a:p>
            <a:r>
              <a:rPr lang="en-US"/>
              <a:t>The projected development time for release is roughly 3 months with a team of 3 devs</a:t>
            </a:r>
            <a:endParaRPr lang="en-US" dirty="0"/>
          </a:p>
          <a:p>
            <a:endParaRPr lang="en-US" dirty="0"/>
          </a:p>
        </p:txBody>
      </p:sp>
      <p:sp>
        <p:nvSpPr>
          <p:cNvPr id="5" name="Content Placeholder 2">
            <a:extLst>
              <a:ext uri="{FF2B5EF4-FFF2-40B4-BE49-F238E27FC236}">
                <a16:creationId xmlns:a16="http://schemas.microsoft.com/office/drawing/2014/main" id="{B87D29D7-0DD9-4F25-AB8B-E815E631161E}"/>
              </a:ext>
            </a:extLst>
          </p:cNvPr>
          <p:cNvSpPr txBox="1">
            <a:spLocks/>
          </p:cNvSpPr>
          <p:nvPr/>
        </p:nvSpPr>
        <p:spPr>
          <a:xfrm>
            <a:off x="1071523" y="4266731"/>
            <a:ext cx="10058400" cy="66784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With an appropriate timeline, the development could be finished earlier barring the desired 'juice'</a:t>
            </a:r>
          </a:p>
          <a:p>
            <a:endParaRPr lang="en-US" dirty="0"/>
          </a:p>
          <a:p>
            <a:endParaRPr lang="en-US" dirty="0"/>
          </a:p>
        </p:txBody>
      </p:sp>
    </p:spTree>
    <p:extLst>
      <p:ext uri="{BB962C8B-B14F-4D97-AF65-F5344CB8AC3E}">
        <p14:creationId xmlns:p14="http://schemas.microsoft.com/office/powerpoint/2010/main" val="36908395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CC1-2908-435D-AFF4-B4155406D22A}"/>
              </a:ext>
            </a:extLst>
          </p:cNvPr>
          <p:cNvSpPr>
            <a:spLocks noGrp="1"/>
          </p:cNvSpPr>
          <p:nvPr>
            <p:ph type="title"/>
          </p:nvPr>
        </p:nvSpPr>
        <p:spPr/>
        <p:txBody>
          <a:bodyPr/>
          <a:lstStyle/>
          <a:p>
            <a:r>
              <a:rPr lang="en-US">
                <a:latin typeface="Rockwell Condensed"/>
              </a:rPr>
              <a:t>Summary &amp; Capitalization</a:t>
            </a:r>
            <a:endParaRPr lang="en-US" dirty="0">
              <a:latin typeface="Rockwell Condensed"/>
            </a:endParaRPr>
          </a:p>
        </p:txBody>
      </p:sp>
      <p:sp>
        <p:nvSpPr>
          <p:cNvPr id="3" name="Content Placeholder 2">
            <a:extLst>
              <a:ext uri="{FF2B5EF4-FFF2-40B4-BE49-F238E27FC236}">
                <a16:creationId xmlns:a16="http://schemas.microsoft.com/office/drawing/2014/main" id="{D4975CC1-8777-442E-9F6B-8E42B574EB2A}"/>
              </a:ext>
            </a:extLst>
          </p:cNvPr>
          <p:cNvSpPr>
            <a:spLocks noGrp="1"/>
          </p:cNvSpPr>
          <p:nvPr>
            <p:ph idx="1"/>
          </p:nvPr>
        </p:nvSpPr>
        <p:spPr>
          <a:xfrm>
            <a:off x="1061474" y="2163275"/>
            <a:ext cx="10058400" cy="667847"/>
          </a:xfrm>
        </p:spPr>
        <p:txBody>
          <a:bodyPr vert="horz" lIns="91440" tIns="45720" rIns="91440" bIns="45720" rtlCol="0" anchor="t">
            <a:normAutofit/>
          </a:bodyPr>
          <a:lstStyle/>
          <a:p>
            <a:r>
              <a:rPr lang="en-US"/>
              <a:t>To summarize, this is a game like some others, with one fundamental advantage</a:t>
            </a:r>
            <a:endParaRPr lang="en-US" dirty="0"/>
          </a:p>
          <a:p>
            <a:endParaRPr lang="en-US" dirty="0"/>
          </a:p>
        </p:txBody>
      </p:sp>
      <p:sp>
        <p:nvSpPr>
          <p:cNvPr id="5" name="Content Placeholder 2">
            <a:extLst>
              <a:ext uri="{FF2B5EF4-FFF2-40B4-BE49-F238E27FC236}">
                <a16:creationId xmlns:a16="http://schemas.microsoft.com/office/drawing/2014/main" id="{B87D29D7-0DD9-4F25-AB8B-E815E631161E}"/>
              </a:ext>
            </a:extLst>
          </p:cNvPr>
          <p:cNvSpPr txBox="1">
            <a:spLocks/>
          </p:cNvSpPr>
          <p:nvPr/>
        </p:nvSpPr>
        <p:spPr>
          <a:xfrm>
            <a:off x="1071523" y="2759479"/>
            <a:ext cx="10058400" cy="66784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The concept alone falls in line with the 'new' factor of the real-life sport</a:t>
            </a:r>
          </a:p>
          <a:p>
            <a:endParaRPr lang="en-US" dirty="0"/>
          </a:p>
          <a:p>
            <a:endParaRPr lang="en-US" dirty="0"/>
          </a:p>
        </p:txBody>
      </p:sp>
      <p:sp>
        <p:nvSpPr>
          <p:cNvPr id="4" name="Content Placeholder 2">
            <a:extLst>
              <a:ext uri="{FF2B5EF4-FFF2-40B4-BE49-F238E27FC236}">
                <a16:creationId xmlns:a16="http://schemas.microsoft.com/office/drawing/2014/main" id="{542A2679-950E-4E6E-9B89-278C2DFA9707}"/>
              </a:ext>
            </a:extLst>
          </p:cNvPr>
          <p:cNvSpPr txBox="1">
            <a:spLocks/>
          </p:cNvSpPr>
          <p:nvPr/>
        </p:nvSpPr>
        <p:spPr>
          <a:xfrm>
            <a:off x="1089945" y="3380801"/>
            <a:ext cx="10058400" cy="116189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The development deadline will take advantage of this year's World Axe Throwing League championship (December) - being broadcasted on ESPN for the first time in the history of the sport</a:t>
            </a:r>
          </a:p>
          <a:p>
            <a:endParaRPr lang="en-US" dirty="0"/>
          </a:p>
          <a:p>
            <a:endParaRPr lang="en-US" dirty="0"/>
          </a:p>
        </p:txBody>
      </p:sp>
      <p:sp>
        <p:nvSpPr>
          <p:cNvPr id="8" name="Content Placeholder 2">
            <a:extLst>
              <a:ext uri="{FF2B5EF4-FFF2-40B4-BE49-F238E27FC236}">
                <a16:creationId xmlns:a16="http://schemas.microsoft.com/office/drawing/2014/main" id="{B67A95BA-E4A4-4706-9A05-55E7699735E4}"/>
              </a:ext>
            </a:extLst>
          </p:cNvPr>
          <p:cNvSpPr txBox="1">
            <a:spLocks/>
          </p:cNvSpPr>
          <p:nvPr/>
        </p:nvSpPr>
        <p:spPr>
          <a:xfrm>
            <a:off x="1083246" y="4454300"/>
            <a:ext cx="10058400" cy="116189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The opportunity to reach a widespread audience on that alone is enough to sell this concept, but there's one more concept that will more or less guarantee conceptual success:</a:t>
            </a:r>
          </a:p>
          <a:p>
            <a:endParaRPr lang="en-US" dirty="0"/>
          </a:p>
          <a:p>
            <a:endParaRPr lang="en-US" dirty="0"/>
          </a:p>
        </p:txBody>
      </p:sp>
      <p:sp>
        <p:nvSpPr>
          <p:cNvPr id="10" name="Content Placeholder 2">
            <a:extLst>
              <a:ext uri="{FF2B5EF4-FFF2-40B4-BE49-F238E27FC236}">
                <a16:creationId xmlns:a16="http://schemas.microsoft.com/office/drawing/2014/main" id="{5D473C89-4375-443B-87A7-A20F021558E0}"/>
              </a:ext>
            </a:extLst>
          </p:cNvPr>
          <p:cNvSpPr txBox="1">
            <a:spLocks/>
          </p:cNvSpPr>
          <p:nvPr/>
        </p:nvSpPr>
        <p:spPr>
          <a:xfrm>
            <a:off x="1093294" y="5435689"/>
            <a:ext cx="10058400" cy="116189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It's a symbiotic working relationship between the organization and the studio:</a:t>
            </a:r>
            <a:endParaRPr lang="en-US" sz="3200"/>
          </a:p>
          <a:p>
            <a:endParaRPr lang="en-US" dirty="0"/>
          </a:p>
          <a:p>
            <a:endParaRPr lang="en-US" dirty="0"/>
          </a:p>
        </p:txBody>
      </p:sp>
      <p:pic>
        <p:nvPicPr>
          <p:cNvPr id="11" name="Picture 11" descr="A close up of a sign&#10;&#10;Description generated with high confidence">
            <a:extLst>
              <a:ext uri="{FF2B5EF4-FFF2-40B4-BE49-F238E27FC236}">
                <a16:creationId xmlns:a16="http://schemas.microsoft.com/office/drawing/2014/main" id="{48CE2372-C25D-440B-B283-49453777D44D}"/>
              </a:ext>
            </a:extLst>
          </p:cNvPr>
          <p:cNvPicPr>
            <a:picLocks noChangeAspect="1"/>
          </p:cNvPicPr>
          <p:nvPr/>
        </p:nvPicPr>
        <p:blipFill>
          <a:blip r:embed="rId3"/>
          <a:stretch>
            <a:fillRect/>
          </a:stretch>
        </p:blipFill>
        <p:spPr>
          <a:xfrm>
            <a:off x="8953081" y="289489"/>
            <a:ext cx="2165420" cy="1707023"/>
          </a:xfrm>
          <a:prstGeom prst="rect">
            <a:avLst/>
          </a:prstGeom>
        </p:spPr>
      </p:pic>
      <p:sp>
        <p:nvSpPr>
          <p:cNvPr id="14" name="TextBox 13">
            <a:extLst>
              <a:ext uri="{FF2B5EF4-FFF2-40B4-BE49-F238E27FC236}">
                <a16:creationId xmlns:a16="http://schemas.microsoft.com/office/drawing/2014/main" id="{A84C757A-1ECF-47BB-9FD0-D3895FBAB47D}"/>
              </a:ext>
            </a:extLst>
          </p:cNvPr>
          <p:cNvSpPr txBox="1"/>
          <p:nvPr/>
        </p:nvSpPr>
        <p:spPr>
          <a:xfrm>
            <a:off x="4263850" y="6026497"/>
            <a:ext cx="5941925"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t>'FREE' MARKETING</a:t>
            </a:r>
          </a:p>
        </p:txBody>
      </p:sp>
    </p:spTree>
    <p:extLst>
      <p:ext uri="{BB962C8B-B14F-4D97-AF65-F5344CB8AC3E}">
        <p14:creationId xmlns:p14="http://schemas.microsoft.com/office/powerpoint/2010/main" val="29937171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11"/>
                                        </p:tgtEl>
                                      </p:cBhvr>
                                      <p:by x="150000" y="150000"/>
                                    </p:animScale>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 calcmode="lin" valueType="num">
                                      <p:cBhvr>
                                        <p:cTn id="40" dur="1000" fill="hold"/>
                                        <p:tgtEl>
                                          <p:spTgt spid="14"/>
                                        </p:tgtEl>
                                        <p:attrNameLst>
                                          <p:attrName>style.rotation</p:attrName>
                                        </p:attrNameLst>
                                      </p:cBhvr>
                                      <p:tavLst>
                                        <p:tav tm="0">
                                          <p:val>
                                            <p:fltVal val="90"/>
                                          </p:val>
                                        </p:tav>
                                        <p:tav tm="100000">
                                          <p:val>
                                            <p:fltVal val="0"/>
                                          </p:val>
                                        </p:tav>
                                      </p:tavLst>
                                    </p:anim>
                                    <p:animEffect transition="in" filter="fade">
                                      <p:cBhvr>
                                        <p:cTn id="4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 grpId="0"/>
      <p:bldP spid="8" grpId="0"/>
      <p:bldP spid="10" grpId="0"/>
      <p:bldP spid="1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Wood Type</vt:lpstr>
      <vt:lpstr>Official World Axe throwing league game</vt:lpstr>
      <vt:lpstr>Road to the championship</vt:lpstr>
      <vt:lpstr>Concept</vt:lpstr>
      <vt:lpstr>Objective</vt:lpstr>
      <vt:lpstr>Gameplay</vt:lpstr>
      <vt:lpstr>Development Time</vt:lpstr>
      <vt:lpstr>Summary &amp; Capitalization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 </cp:lastModifiedBy>
  <cp:revision>511</cp:revision>
  <dcterms:created xsi:type="dcterms:W3CDTF">2014-09-12T02:14:24Z</dcterms:created>
  <dcterms:modified xsi:type="dcterms:W3CDTF">2018-10-26T17:21:30Z</dcterms:modified>
</cp:coreProperties>
</file>